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4"/>
  </p:notesMasterIdLst>
  <p:sldIdLst>
    <p:sldId id="272" r:id="rId2"/>
    <p:sldId id="273" r:id="rId3"/>
    <p:sldId id="274" r:id="rId4"/>
    <p:sldId id="275" r:id="rId5"/>
    <p:sldId id="276" r:id="rId6"/>
    <p:sldId id="278" r:id="rId7"/>
    <p:sldId id="281" r:id="rId8"/>
    <p:sldId id="277" r:id="rId9"/>
    <p:sldId id="279" r:id="rId10"/>
    <p:sldId id="280" r:id="rId11"/>
    <p:sldId id="284" r:id="rId12"/>
    <p:sldId id="283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431" autoAdjust="0"/>
  </p:normalViewPr>
  <p:slideViewPr>
    <p:cSldViewPr snapToGrid="0">
      <p:cViewPr varScale="1">
        <p:scale>
          <a:sx n="210" d="100"/>
          <a:sy n="210" d="100"/>
        </p:scale>
        <p:origin x="1770" y="17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74CD-3072-4E80-AF98-E552FF6BBB11}" type="datetimeFigureOut">
              <a:rPr lang="zh-CN" altLang="en-US" smtClean="0"/>
              <a:t>2020/10/22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281A1-BBD0-46F5-9713-7C00270C9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9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为什么要采用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呢？和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控制的不同之处？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RL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呢？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412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课程总结与分析，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中没有测试数据怎么办呢？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）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velocity=0.4</a:t>
            </a:r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fast or slower ?</a:t>
            </a:r>
          </a:p>
          <a:p>
            <a:r>
              <a:rPr lang="en-US" altLang="zh-CN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 (3)  perfect performance</a:t>
            </a:r>
          </a:p>
          <a:p>
            <a:r>
              <a:rPr lang="zh-CN" alt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可以尝试在脚本文件中改进哈</a:t>
            </a:r>
            <a:endParaRPr lang="en-US" altLang="zh-CN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7755994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简短的介绍一下中期</a:t>
            </a:r>
            <a:r>
              <a:rPr lang="en-US" altLang="zh-CN" dirty="0" smtClean="0"/>
              <a:t>project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设计的目的是什么：掌握控制方法</a:t>
            </a:r>
            <a:endParaRPr lang="en-US" altLang="zh-CN" dirty="0" smtClean="0"/>
          </a:p>
          <a:p>
            <a:r>
              <a:rPr lang="zh-CN" altLang="en-US" dirty="0" smtClean="0"/>
              <a:t>难点在哪里：跟随的本质</a:t>
            </a:r>
            <a:endParaRPr lang="en-US" altLang="zh-CN" dirty="0" smtClean="0"/>
          </a:p>
          <a:p>
            <a:r>
              <a:rPr lang="zh-CN" altLang="en-US" smtClean="0"/>
              <a:t>给出提示。。。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06108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实现</a:t>
            </a:r>
            <a:r>
              <a:rPr lang="en-US" altLang="zh-CN" dirty="0" smtClean="0"/>
              <a:t>BC</a:t>
            </a:r>
            <a:r>
              <a:rPr lang="zh-CN" altLang="en-US" dirty="0" smtClean="0"/>
              <a:t>控制的几个步骤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8685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https://medium.com/@SmartLabAI/a-brief-overview-of-imitation-learning-8a8a75c44a9c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94657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最大的问题是累计误差：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原因：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iid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sym typeface="Wingdings" panose="05000000000000000000" pitchFamily="2" charset="2"/>
              </a:rPr>
              <a:t> MDP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  <a:sym typeface="Wingdings" panose="05000000000000000000" pitchFamily="2" charset="2"/>
            </a:endParaRP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MDP an action in a given state induces the next state, which breaks the previous assumption. This also means, that errors made in different states add up, therefore a mistake made by the agent can easily put it into a state that the expert has never visited and the agent has never trained on.</a:t>
            </a: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把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BC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运行的过程说清楚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5962524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使用的</a:t>
            </a:r>
            <a:r>
              <a:rPr lang="en-US" altLang="zh-CN" dirty="0" smtClean="0"/>
              <a:t>Carla</a:t>
            </a:r>
            <a:r>
              <a:rPr lang="zh-CN" altLang="en-US" dirty="0" smtClean="0"/>
              <a:t>工作模式</a:t>
            </a:r>
            <a:endParaRPr lang="en-US" altLang="zh-CN" dirty="0" smtClean="0"/>
          </a:p>
          <a:p>
            <a:r>
              <a:rPr lang="en-US" altLang="zh-CN" dirty="0" smtClean="0"/>
              <a:t>Data</a:t>
            </a:r>
            <a:r>
              <a:rPr lang="zh-CN" altLang="en-US" dirty="0" smtClean="0"/>
              <a:t>：</a:t>
            </a:r>
            <a:r>
              <a:rPr lang="en-US" altLang="zh-CN" dirty="0" smtClean="0"/>
              <a:t>image—states </a:t>
            </a:r>
            <a:r>
              <a:rPr lang="zh-CN" altLang="en-US" dirty="0" smtClean="0"/>
              <a:t>对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579135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传感器的位置摆放很重要</a:t>
            </a:r>
            <a:r>
              <a:rPr lang="en-US" altLang="zh-CN" dirty="0" smtClean="0"/>
              <a:t>—image—</a:t>
            </a:r>
            <a:r>
              <a:rPr lang="zh-CN" altLang="en-US" dirty="0" smtClean="0"/>
              <a:t>特征</a:t>
            </a:r>
            <a:r>
              <a:rPr lang="en-US" altLang="zh-CN" dirty="0" smtClean="0"/>
              <a:t>—</a:t>
            </a:r>
            <a:r>
              <a:rPr lang="zh-CN" altLang="en-US" dirty="0" smtClean="0"/>
              <a:t>网络</a:t>
            </a:r>
            <a:endParaRPr lang="en-US" altLang="zh-CN" dirty="0" smtClean="0"/>
          </a:p>
          <a:p>
            <a:r>
              <a:rPr lang="zh-CN" altLang="en-US" dirty="0" smtClean="0"/>
              <a:t>行为：油门，刹车</a:t>
            </a:r>
            <a:r>
              <a:rPr lang="zh-CN" altLang="en-US" smtClean="0"/>
              <a:t>和方向，简化我们的训练过程</a:t>
            </a:r>
            <a:endParaRPr lang="en-US" altLang="zh-CN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5826038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涉及到的</a:t>
            </a:r>
            <a:r>
              <a:rPr lang="en-US" altLang="zh-CN" dirty="0" err="1" smtClean="0"/>
              <a:t>carla</a:t>
            </a:r>
            <a:r>
              <a:rPr lang="zh-CN" altLang="en-US" dirty="0" smtClean="0"/>
              <a:t>类别，学习如何通过官方手册学习，</a:t>
            </a:r>
            <a:r>
              <a:rPr lang="en-US" altLang="zh-CN" dirty="0" err="1" smtClean="0"/>
              <a:t>PythonAPI</a:t>
            </a:r>
            <a:endParaRPr lang="en-US" altLang="zh-CN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4926047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对于数据的处理：让数据的分布尽量合理；</a:t>
            </a:r>
            <a:endParaRPr lang="en-US" altLang="zh-CN" dirty="0" smtClean="0"/>
          </a:p>
          <a:p>
            <a:r>
              <a:rPr lang="zh-CN" altLang="en-US" dirty="0" smtClean="0"/>
              <a:t>时间戳和车辆状态数据要对应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1974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展示的过程：</a:t>
            </a:r>
            <a:r>
              <a:rPr lang="en-US" altLang="zh-CN" dirty="0" smtClean="0"/>
              <a:t>sensor</a:t>
            </a:r>
            <a:r>
              <a:rPr lang="zh-CN" altLang="en-US" dirty="0" smtClean="0"/>
              <a:t>看到的场景，给到训练好的模型，模型输出对应的</a:t>
            </a:r>
            <a:r>
              <a:rPr lang="en-US" altLang="zh-CN" dirty="0" smtClean="0"/>
              <a:t>steer</a:t>
            </a:r>
            <a:r>
              <a:rPr lang="zh-CN" altLang="en-US" dirty="0" smtClean="0"/>
              <a:t>，控制车辆。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7631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 userDrawn="1"/>
        </p:nvPicPr>
        <p:blipFill rotWithShape="1">
          <a:blip r:embed="rId3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9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28C-907D-4BAA-B464-885BA79BB930}" type="datetime1">
              <a:rPr lang="en-US" altLang="zh-CN" smtClean="0"/>
              <a:t>10/22/2020</a:t>
            </a:fld>
            <a:endParaRPr lang="en-US" dirty="0"/>
          </a:p>
        </p:txBody>
      </p:sp>
      <p:pic>
        <p:nvPicPr>
          <p:cNvPr id="3" name="Picture 11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23AC-F8C2-4401-83F0-5DF19CBE3AF7}" type="datetime1">
              <a:rPr lang="en-US" altLang="zh-CN" smtClean="0"/>
              <a:t>10/22/2020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DD711-97CB-46CD-9076-31BF8E66043B}" type="datetime1">
              <a:rPr lang="en-US" altLang="zh-CN" smtClean="0"/>
              <a:t>10/22/2020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11" descr="PPT模版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16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73" y="1052286"/>
            <a:ext cx="9412698" cy="5275944"/>
          </a:xfrm>
          <a:prstGeom prst="rect">
            <a:avLst/>
          </a:prstGeom>
          <a:solidFill>
            <a:schemeClr val="accent1">
              <a:alpha val="2000"/>
            </a:schemeClr>
          </a:solidFill>
          <a:effectLst>
            <a:outerShdw blurRad="5207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4" name="文本框 3"/>
          <p:cNvSpPr txBox="1"/>
          <p:nvPr/>
        </p:nvSpPr>
        <p:spPr>
          <a:xfrm>
            <a:off x="2652493" y="350407"/>
            <a:ext cx="688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MoCAD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Carla-python Experimental Course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3492402" y="1518373"/>
            <a:ext cx="5207195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dirty="0" smtClean="0">
                <a:solidFill>
                  <a:schemeClr val="dk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Ⅳ  </a:t>
            </a:r>
            <a:r>
              <a:rPr lang="en-US" altLang="zh-CN" sz="3600" dirty="0"/>
              <a:t>Behavior cloning (BC)</a:t>
            </a:r>
            <a:r>
              <a:rPr lang="en-US" altLang="zh-CN" sz="3600" dirty="0">
                <a:solidFill>
                  <a:schemeClr val="dk1"/>
                </a:solidFill>
              </a:rPr>
              <a:t> </a:t>
            </a:r>
            <a:r>
              <a:rPr lang="en-US" altLang="zh-CN" sz="3600" dirty="0" smtClean="0">
                <a:solidFill>
                  <a:schemeClr val="dk1"/>
                </a:solidFill>
              </a:rPr>
              <a:t> </a:t>
            </a:r>
            <a:endParaRPr lang="zh-CN" altLang="en-US" sz="36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12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313300" y="391952"/>
            <a:ext cx="35654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Control the vehicle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7134" y="1013887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Demo 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87133" y="1526957"/>
            <a:ext cx="6746731" cy="4488704"/>
            <a:chOff x="1965974" y="1458662"/>
            <a:chExt cx="6746731" cy="4488704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65974" y="1458662"/>
              <a:ext cx="4572000" cy="2476500"/>
            </a:xfrm>
            <a:prstGeom prst="rect">
              <a:avLst/>
            </a:prstGeom>
          </p:spPr>
        </p:pic>
        <p:sp>
          <p:nvSpPr>
            <p:cNvPr id="8" name="下箭头 7"/>
            <p:cNvSpPr/>
            <p:nvPr/>
          </p:nvSpPr>
          <p:spPr>
            <a:xfrm>
              <a:off x="2747749" y="3461982"/>
              <a:ext cx="409433" cy="1164609"/>
            </a:xfrm>
            <a:prstGeom prst="downArrow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3084815" y="4019204"/>
              <a:ext cx="118141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 smtClean="0"/>
                <a:t>Rgb</a:t>
              </a:r>
              <a:r>
                <a:rPr lang="en-US" altLang="zh-CN" dirty="0" smtClean="0"/>
                <a:t>-image</a:t>
              </a:r>
              <a:endParaRPr lang="zh-CN" altLang="en-US" dirty="0"/>
            </a:p>
          </p:txBody>
        </p:sp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551775" y="4661491"/>
              <a:ext cx="5723318" cy="1285875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454126" y="2693648"/>
              <a:ext cx="1258579" cy="1241514"/>
            </a:xfrm>
            <a:prstGeom prst="rect">
              <a:avLst/>
            </a:prstGeom>
          </p:spPr>
        </p:pic>
        <p:sp>
          <p:nvSpPr>
            <p:cNvPr id="12" name="下箭头 11"/>
            <p:cNvSpPr/>
            <p:nvPr/>
          </p:nvSpPr>
          <p:spPr>
            <a:xfrm rot="10800000">
              <a:off x="7878700" y="4079186"/>
              <a:ext cx="409433" cy="1164609"/>
            </a:xfrm>
            <a:prstGeom prst="downArrow">
              <a:avLst>
                <a:gd name="adj1" fmla="val 45556"/>
                <a:gd name="adj2" fmla="val 51111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下箭头 12"/>
            <p:cNvSpPr/>
            <p:nvPr/>
          </p:nvSpPr>
          <p:spPr>
            <a:xfrm rot="5943990">
              <a:off x="6743377" y="2541836"/>
              <a:ext cx="213845" cy="1226241"/>
            </a:xfrm>
            <a:prstGeom prst="downArrow">
              <a:avLst>
                <a:gd name="adj1" fmla="val 37922"/>
                <a:gd name="adj2" fmla="val 29342"/>
              </a:avLst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4" name="图片 13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0084" y="1154049"/>
            <a:ext cx="4057935" cy="1292276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714313" y="2606960"/>
            <a:ext cx="4063706" cy="3330410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7780242" y="1350419"/>
            <a:ext cx="2824068" cy="369199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矩形 17"/>
          <p:cNvSpPr/>
          <p:nvPr/>
        </p:nvSpPr>
        <p:spPr>
          <a:xfrm>
            <a:off x="7932642" y="4147481"/>
            <a:ext cx="3803574" cy="112055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1028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9651" y="1052286"/>
            <a:ext cx="9412698" cy="5275944"/>
          </a:xfrm>
          <a:prstGeom prst="rect">
            <a:avLst/>
          </a:prstGeom>
          <a:solidFill>
            <a:schemeClr val="accent1">
              <a:alpha val="2000"/>
            </a:schemeClr>
          </a:solidFill>
          <a:effectLst>
            <a:outerShdw blurRad="5207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DBFA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2652493" y="350407"/>
            <a:ext cx="688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MoCAD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Carla-python Experimental Course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3954868" y="1584515"/>
            <a:ext cx="4282263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altLang="zh-CN" sz="3600" dirty="0" smtClean="0"/>
              <a:t>Behavior </a:t>
            </a:r>
            <a:r>
              <a:rPr lang="en-US" altLang="zh-CN" sz="3600" dirty="0"/>
              <a:t>cloning (BC)</a:t>
            </a:r>
            <a:r>
              <a:rPr lang="en-US" altLang="zh-CN" sz="3600" dirty="0">
                <a:solidFill>
                  <a:schemeClr val="dk1"/>
                </a:solidFill>
              </a:rPr>
              <a:t> </a:t>
            </a:r>
            <a:endParaRPr lang="zh-CN" altLang="en-US" sz="3600" dirty="0">
              <a:solidFill>
                <a:schemeClr val="dk1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4988520" y="4444412"/>
            <a:ext cx="3726469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3600" b="1" dirty="0" smtClean="0">
                <a:solidFill>
                  <a:srgbClr val="002060"/>
                </a:solidFill>
              </a:rPr>
              <a:t>Carla over !  But …</a:t>
            </a:r>
            <a:endParaRPr lang="zh-CN" altLang="en-US" sz="3600" b="1" dirty="0">
              <a:solidFill>
                <a:srgbClr val="00206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2954820" y="2674118"/>
            <a:ext cx="628236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/>
              <a:t>Testing scenario image does not in the collecting data </a:t>
            </a:r>
            <a:r>
              <a:rPr lang="en-US" altLang="zh-CN" sz="2000" dirty="0" smtClean="0"/>
              <a:t>;</a:t>
            </a:r>
          </a:p>
        </p:txBody>
      </p:sp>
      <p:sp>
        <p:nvSpPr>
          <p:cNvPr id="3" name="矩形 2"/>
          <p:cNvSpPr/>
          <p:nvPr/>
        </p:nvSpPr>
        <p:spPr>
          <a:xfrm>
            <a:off x="2954820" y="3206925"/>
            <a:ext cx="315028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Velocity is faster or slower </a:t>
            </a:r>
            <a:r>
              <a:rPr lang="en-US" altLang="zh-CN" dirty="0" smtClean="0"/>
              <a:t>;</a:t>
            </a:r>
            <a:endParaRPr lang="en-US" altLang="zh-CN" dirty="0"/>
          </a:p>
        </p:txBody>
      </p:sp>
      <p:sp>
        <p:nvSpPr>
          <p:cNvPr id="8" name="矩形 7"/>
          <p:cNvSpPr/>
          <p:nvPr/>
        </p:nvSpPr>
        <p:spPr>
          <a:xfrm>
            <a:off x="2954820" y="3757717"/>
            <a:ext cx="41479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/>
              <a:t>How to get the perfect performance </a:t>
            </a:r>
            <a:r>
              <a:rPr lang="zh-CN" altLang="en-US" dirty="0"/>
              <a:t>；</a:t>
            </a:r>
          </a:p>
        </p:txBody>
      </p:sp>
    </p:spTree>
    <p:extLst>
      <p:ext uri="{BB962C8B-B14F-4D97-AF65-F5344CB8AC3E}">
        <p14:creationId xmlns:p14="http://schemas.microsoft.com/office/powerpoint/2010/main" val="1161368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" grpId="0"/>
      <p:bldP spid="3" grpId="0"/>
      <p:bldP spid="8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2365716" y="391952"/>
            <a:ext cx="7460569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Intermediate project: 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Leader-follower instance</a:t>
            </a:r>
          </a:p>
          <a:p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83462" y="1428465"/>
            <a:ext cx="44877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 smtClean="0"/>
              <a:t>Control a vehicle: </a:t>
            </a:r>
            <a:r>
              <a:rPr lang="en-US" altLang="zh-CN" dirty="0" smtClean="0"/>
              <a:t>Traditional or learning</a:t>
            </a:r>
            <a:endParaRPr lang="zh-CN" altLang="en-US" dirty="0"/>
          </a:p>
        </p:txBody>
      </p:sp>
      <p:sp>
        <p:nvSpPr>
          <p:cNvPr id="6" name="矩形 5"/>
          <p:cNvSpPr/>
          <p:nvPr/>
        </p:nvSpPr>
        <p:spPr>
          <a:xfrm>
            <a:off x="483462" y="2077450"/>
            <a:ext cx="442409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Traditional: </a:t>
            </a:r>
            <a:r>
              <a:rPr lang="en-US" altLang="zh-CN" dirty="0" smtClean="0"/>
              <a:t>Keyboard and self-driving PID</a:t>
            </a:r>
            <a:endParaRPr lang="zh-CN" altLang="en-US" sz="2400" dirty="0"/>
          </a:p>
        </p:txBody>
      </p:sp>
      <p:sp>
        <p:nvSpPr>
          <p:cNvPr id="7" name="矩形 6"/>
          <p:cNvSpPr/>
          <p:nvPr/>
        </p:nvSpPr>
        <p:spPr>
          <a:xfrm>
            <a:off x="483462" y="2735533"/>
            <a:ext cx="488544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 smtClean="0"/>
              <a:t>Leader-follower instance: </a:t>
            </a:r>
            <a:r>
              <a:rPr lang="en-US" altLang="zh-CN" dirty="0"/>
              <a:t>keyboard – PID </a:t>
            </a:r>
            <a:endParaRPr lang="zh-CN" altLang="en-US" dirty="0"/>
          </a:p>
        </p:txBody>
      </p:sp>
      <p:sp>
        <p:nvSpPr>
          <p:cNvPr id="8" name="矩形 7"/>
          <p:cNvSpPr/>
          <p:nvPr/>
        </p:nvSpPr>
        <p:spPr>
          <a:xfrm>
            <a:off x="483462" y="3690161"/>
            <a:ext cx="4656468" cy="161582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/>
              <a:t>Tips: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/>
              <a:t>How to get the state information of leader ?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/>
              <a:t>What does the follower follow ?</a:t>
            </a:r>
          </a:p>
          <a:p>
            <a:pPr marL="342900" indent="-342900">
              <a:lnSpc>
                <a:spcPct val="150000"/>
              </a:lnSpc>
              <a:buFont typeface="+mj-ea"/>
              <a:buAutoNum type="circleNumDbPlain"/>
            </a:pPr>
            <a:r>
              <a:rPr lang="en-US" altLang="zh-CN" dirty="0" smtClean="0"/>
              <a:t>How to control two vehicles ?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4155" y="2077450"/>
            <a:ext cx="5675356" cy="3145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3014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433799" y="391952"/>
            <a:ext cx="132440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Outline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793892" y="3985700"/>
            <a:ext cx="4043671" cy="46487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4"/>
            </a:pPr>
            <a:r>
              <a:rPr lang="en-US" altLang="zh-CN" dirty="0" smtClean="0"/>
              <a:t>Applying </a:t>
            </a:r>
            <a:r>
              <a:rPr lang="en-US" altLang="zh-CN" dirty="0" smtClean="0"/>
              <a:t>the model to control vehicle</a:t>
            </a:r>
          </a:p>
        </p:txBody>
      </p:sp>
      <p:sp>
        <p:nvSpPr>
          <p:cNvPr id="6" name="矩形 5"/>
          <p:cNvSpPr/>
          <p:nvPr/>
        </p:nvSpPr>
        <p:spPr>
          <a:xfrm>
            <a:off x="6792032" y="2445275"/>
            <a:ext cx="4045531" cy="5078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/>
              <a:t>Imitation learning—Behavior Cloning </a:t>
            </a:r>
          </a:p>
        </p:txBody>
      </p:sp>
      <p:sp>
        <p:nvSpPr>
          <p:cNvPr id="11" name="矩形 10"/>
          <p:cNvSpPr/>
          <p:nvPr/>
        </p:nvSpPr>
        <p:spPr>
          <a:xfrm>
            <a:off x="6792032" y="2953106"/>
            <a:ext cx="4645311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2"/>
            </a:pPr>
            <a:r>
              <a:rPr lang="en-US" altLang="zh-CN" dirty="0"/>
              <a:t>Collecting data: Autopilot or manual control</a:t>
            </a:r>
          </a:p>
        </p:txBody>
      </p:sp>
      <p:sp>
        <p:nvSpPr>
          <p:cNvPr id="12" name="矩形 11"/>
          <p:cNvSpPr/>
          <p:nvPr/>
        </p:nvSpPr>
        <p:spPr>
          <a:xfrm>
            <a:off x="6792032" y="3474621"/>
            <a:ext cx="3830600" cy="46487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 startAt="3"/>
            </a:pPr>
            <a:r>
              <a:rPr lang="en-US" altLang="zh-CN" dirty="0"/>
              <a:t>Training Model: Supervise learning 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899" y="1936389"/>
            <a:ext cx="6016353" cy="3258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0685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  <p:bldP spid="11" grpId="0"/>
      <p:bldP spid="1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1390" y="391952"/>
            <a:ext cx="6417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Imitation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learning—Behavior Cloning </a:t>
            </a:r>
          </a:p>
          <a:p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559559" y="1686973"/>
            <a:ext cx="1116386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 </a:t>
            </a: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expert (typically a human) provides us with a set 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of demonstrations</a:t>
            </a: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</a:t>
            </a:r>
            <a:endParaRPr lang="en-US" altLang="zh-CN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</a:t>
            </a: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agent then tries to learn the optimal policy by following, </a:t>
            </a:r>
            <a:r>
              <a:rPr lang="en-US" altLang="zh-CN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imitating the expert’s decisions.</a:t>
            </a:r>
            <a:endParaRPr lang="zh-CN" altLang="en-US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18540" y="1124289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Imitation learning and why ?</a:t>
            </a:r>
            <a:endParaRPr lang="zh-CN" altLang="en-US" sz="1400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559559" y="2612662"/>
            <a:ext cx="698627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Reinforcement learning (RL) reward </a:t>
            </a:r>
            <a:r>
              <a:rPr lang="en-US" altLang="zh-CN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sparse or hard to design</a:t>
            </a:r>
            <a:endParaRPr lang="zh-CN" altLang="en-US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595953" y="4312981"/>
            <a:ext cx="369825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Markov Decision Process (MDP)</a:t>
            </a:r>
            <a:endParaRPr lang="zh-CN" altLang="en-US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8540" y="3802713"/>
            <a:ext cx="482292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IL interacts with the environment</a:t>
            </a:r>
            <a:endParaRPr lang="zh-CN" altLang="en-US" sz="2000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-320726" y="4792471"/>
            <a:ext cx="581394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257300" lvl="2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 A set of 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actions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 S set of 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states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 P(s’|</a:t>
            </a:r>
            <a:r>
              <a:rPr lang="en-US" altLang="zh-CN" dirty="0" err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s,a</a:t>
            </a: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 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transition</a:t>
            </a:r>
          </a:p>
          <a:p>
            <a:pPr marL="1257300" lvl="2" indent="-342900">
              <a:buFont typeface="+mj-ea"/>
              <a:buAutoNum type="circleNumDbPlain"/>
            </a:pP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 unknown R(</a:t>
            </a:r>
            <a:r>
              <a:rPr lang="en-US" altLang="zh-CN" dirty="0" err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s,a</a:t>
            </a: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 reward 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function</a:t>
            </a:r>
            <a:endParaRPr lang="zh-CN" altLang="en-US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577385" y="4682313"/>
            <a:ext cx="623247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expert’s demonstrations τ = (s0, a0, s1, a1, …), actions are based on the expert’s (“optimal”) </a:t>
            </a:r>
            <a:r>
              <a:rPr lang="en-US" altLang="zh-CN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π* policy</a:t>
            </a:r>
            <a:endParaRPr lang="zh-CN" altLang="en-US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271325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1390" y="391952"/>
            <a:ext cx="641791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1. Imitation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learning—Behavior Cloning </a:t>
            </a:r>
          </a:p>
          <a:p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284332" y="1124289"/>
            <a:ext cx="6345616" cy="1323440"/>
            <a:chOff x="-284332" y="1124289"/>
            <a:chExt cx="6345616" cy="1323440"/>
          </a:xfrm>
        </p:grpSpPr>
        <p:sp>
          <p:nvSpPr>
            <p:cNvPr id="4" name="矩形 3"/>
            <p:cNvSpPr/>
            <p:nvPr/>
          </p:nvSpPr>
          <p:spPr>
            <a:xfrm>
              <a:off x="218540" y="1124289"/>
              <a:ext cx="5842744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Imitation </a:t>
              </a:r>
              <a:r>
                <a:rPr lang="en-US" altLang="zh-CN" sz="2000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learning classification </a:t>
              </a:r>
              <a:endParaRPr lang="zh-CN" altLang="en-US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sp>
          <p:nvSpPr>
            <p:cNvPr id="5" name="矩形 4"/>
            <p:cNvSpPr/>
            <p:nvPr/>
          </p:nvSpPr>
          <p:spPr>
            <a:xfrm>
              <a:off x="-284332" y="1524399"/>
              <a:ext cx="5813945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257300" lvl="2" indent="-342900">
                <a:buFont typeface="+mj-ea"/>
                <a:buAutoNum type="circleNumDbPlain"/>
              </a:pPr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Behavior </a:t>
              </a: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Cloning</a:t>
              </a:r>
            </a:p>
            <a:p>
              <a:pPr marL="1257300" lvl="2" indent="-342900">
                <a:buFont typeface="+mj-ea"/>
                <a:buAutoNum type="circleNumDbPlain"/>
              </a:pP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Direct Policy Learning</a:t>
              </a:r>
            </a:p>
            <a:p>
              <a:pPr marL="1257300" lvl="2" indent="-342900">
                <a:buFont typeface="+mj-ea"/>
                <a:buAutoNum type="circleNumDbPlain"/>
              </a:pPr>
              <a:r>
                <a:rPr lang="en-US" altLang="zh-CN" dirty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Inverse Reinforcement </a:t>
              </a:r>
              <a:r>
                <a:rPr lang="en-US" altLang="zh-CN" dirty="0" smtClean="0"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Learning</a:t>
              </a:r>
              <a:endParaRPr lang="en-US" altLang="zh-CN" dirty="0"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  <p:grpSp>
        <p:nvGrpSpPr>
          <p:cNvPr id="8" name="组合 7"/>
          <p:cNvGrpSpPr/>
          <p:nvPr/>
        </p:nvGrpSpPr>
        <p:grpSpPr>
          <a:xfrm>
            <a:off x="163949" y="4212726"/>
            <a:ext cx="9357639" cy="2015202"/>
            <a:chOff x="218539" y="2647784"/>
            <a:chExt cx="9357639" cy="2015202"/>
          </a:xfrm>
        </p:grpSpPr>
        <p:sp>
          <p:nvSpPr>
            <p:cNvPr id="6" name="矩形 5"/>
            <p:cNvSpPr/>
            <p:nvPr/>
          </p:nvSpPr>
          <p:spPr>
            <a:xfrm>
              <a:off x="218539" y="2647784"/>
              <a:ext cx="9357639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2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Behavior </a:t>
              </a:r>
              <a:r>
                <a:rPr lang="en-US" altLang="zh-CN" sz="2000" b="1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Cloning </a:t>
              </a:r>
            </a:p>
            <a:p>
              <a:pPr marL="0" lvl="2"/>
              <a:r>
                <a:rPr lang="en-US" altLang="zh-CN" sz="2000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    </a:t>
              </a:r>
              <a:r>
                <a:rPr lang="en-US" altLang="zh-CN" sz="2000" dirty="0" smtClean="0"/>
                <a:t>learning </a:t>
              </a:r>
              <a:r>
                <a:rPr lang="en-US" altLang="zh-CN" sz="2000" dirty="0"/>
                <a:t>the expert’s policy using supervised learning.</a:t>
              </a:r>
              <a:endPara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32348" y="3389194"/>
              <a:ext cx="5672917" cy="1273792"/>
            </a:xfrm>
            <a:prstGeom prst="rect">
              <a:avLst/>
            </a:prstGeom>
          </p:spPr>
        </p:pic>
      </p:grpSp>
      <p:grpSp>
        <p:nvGrpSpPr>
          <p:cNvPr id="9" name="组合 8"/>
          <p:cNvGrpSpPr/>
          <p:nvPr/>
        </p:nvGrpSpPr>
        <p:grpSpPr>
          <a:xfrm>
            <a:off x="6770587" y="1089401"/>
            <a:ext cx="5157555" cy="3606963"/>
            <a:chOff x="647292" y="1667157"/>
            <a:chExt cx="5157555" cy="3606963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235" t="3824" r="1557"/>
            <a:stretch/>
          </p:blipFill>
          <p:spPr>
            <a:xfrm>
              <a:off x="672557" y="2069111"/>
              <a:ext cx="1824984" cy="1323990"/>
            </a:xfrm>
            <a:prstGeom prst="rect">
              <a:avLst/>
            </a:prstGeom>
          </p:spPr>
        </p:pic>
        <p:sp>
          <p:nvSpPr>
            <p:cNvPr id="11" name="矩形 10"/>
            <p:cNvSpPr/>
            <p:nvPr/>
          </p:nvSpPr>
          <p:spPr>
            <a:xfrm>
              <a:off x="647292" y="1667157"/>
              <a:ext cx="1875513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Carla Simulator</a:t>
              </a:r>
              <a:endParaRPr lang="zh-CN" altLang="en-US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12" name="直接箭头连接符 11"/>
            <p:cNvCxnSpPr>
              <a:stCxn id="10" idx="3"/>
              <a:endCxn id="13" idx="1"/>
            </p:cNvCxnSpPr>
            <p:nvPr/>
          </p:nvCxnSpPr>
          <p:spPr>
            <a:xfrm>
              <a:off x="2497541" y="2731106"/>
              <a:ext cx="859807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矩形 12"/>
            <p:cNvSpPr/>
            <p:nvPr/>
          </p:nvSpPr>
          <p:spPr>
            <a:xfrm>
              <a:off x="3357348" y="2340647"/>
              <a:ext cx="2447499" cy="7809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Collecting data</a:t>
              </a:r>
            </a:p>
            <a:p>
              <a:pPr algn="ctr"/>
              <a:r>
                <a:rPr lang="en-US" altLang="zh-CN" dirty="0" smtClean="0"/>
                <a:t>(image – action)</a:t>
              </a:r>
              <a:endParaRPr lang="zh-CN" altLang="en-US" dirty="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357348" y="3827677"/>
              <a:ext cx="2447499" cy="7809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Training model</a:t>
              </a:r>
            </a:p>
            <a:p>
              <a:pPr algn="ctr"/>
              <a:r>
                <a:rPr lang="en-US" altLang="zh-CN" dirty="0" smtClean="0"/>
                <a:t>(Regression Problem)</a:t>
              </a:r>
              <a:endParaRPr lang="zh-CN" altLang="en-US" dirty="0"/>
            </a:p>
          </p:txBody>
        </p:sp>
        <p:cxnSp>
          <p:nvCxnSpPr>
            <p:cNvPr id="15" name="直接箭头连接符 14"/>
            <p:cNvCxnSpPr>
              <a:stCxn id="13" idx="2"/>
              <a:endCxn id="14" idx="0"/>
            </p:cNvCxnSpPr>
            <p:nvPr/>
          </p:nvCxnSpPr>
          <p:spPr>
            <a:xfrm>
              <a:off x="4581098" y="3121565"/>
              <a:ext cx="0" cy="706112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矩形 15"/>
            <p:cNvSpPr/>
            <p:nvPr/>
          </p:nvSpPr>
          <p:spPr>
            <a:xfrm>
              <a:off x="672558" y="3827677"/>
              <a:ext cx="1824984" cy="780918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smtClean="0"/>
                <a:t>Loading model</a:t>
              </a:r>
              <a:endParaRPr lang="zh-CN" altLang="en-US" dirty="0"/>
            </a:p>
          </p:txBody>
        </p:sp>
        <p:cxnSp>
          <p:nvCxnSpPr>
            <p:cNvPr id="17" name="直接箭头连接符 16"/>
            <p:cNvCxnSpPr>
              <a:stCxn id="14" idx="1"/>
              <a:endCxn id="16" idx="3"/>
            </p:cNvCxnSpPr>
            <p:nvPr/>
          </p:nvCxnSpPr>
          <p:spPr>
            <a:xfrm flipH="1">
              <a:off x="2497542" y="4218136"/>
              <a:ext cx="85980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直接箭头连接符 17"/>
            <p:cNvCxnSpPr>
              <a:stCxn id="16" idx="0"/>
              <a:endCxn id="10" idx="2"/>
            </p:cNvCxnSpPr>
            <p:nvPr/>
          </p:nvCxnSpPr>
          <p:spPr>
            <a:xfrm flipH="1" flipV="1">
              <a:off x="1585049" y="3393101"/>
              <a:ext cx="1" cy="434576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2230939" y="4904788"/>
              <a:ext cx="2466894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End to </a:t>
              </a:r>
              <a:r>
                <a:rPr lang="en-US" altLang="zh-CN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end learning</a:t>
              </a:r>
              <a:endParaRPr lang="zh-CN" altLang="en-US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4285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92711" y="391952"/>
            <a:ext cx="740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Collecting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data: Autopilot or manual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control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253489" y="5781244"/>
            <a:ext cx="5692407" cy="54144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84039" y="2246662"/>
            <a:ext cx="4336890" cy="31733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335112" y="4930299"/>
            <a:ext cx="4561277" cy="50555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8" name="组合 7"/>
          <p:cNvGrpSpPr/>
          <p:nvPr/>
        </p:nvGrpSpPr>
        <p:grpSpPr>
          <a:xfrm>
            <a:off x="296653" y="3480013"/>
            <a:ext cx="11534760" cy="2700203"/>
            <a:chOff x="296653" y="3480013"/>
            <a:chExt cx="11534760" cy="2700203"/>
          </a:xfrm>
        </p:grpSpPr>
        <p:grpSp>
          <p:nvGrpSpPr>
            <p:cNvPr id="2" name="组合 1"/>
            <p:cNvGrpSpPr/>
            <p:nvPr/>
          </p:nvGrpSpPr>
          <p:grpSpPr>
            <a:xfrm>
              <a:off x="296653" y="3480013"/>
              <a:ext cx="5600059" cy="2244831"/>
              <a:chOff x="253489" y="2990745"/>
              <a:chExt cx="5600059" cy="2244831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523828" y="3777069"/>
                <a:ext cx="2683464" cy="2665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3" name="矩形 12"/>
              <p:cNvSpPr/>
              <p:nvPr/>
            </p:nvSpPr>
            <p:spPr>
              <a:xfrm>
                <a:off x="253489" y="2990745"/>
                <a:ext cx="5600059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lvl="2" indent="-342900">
                  <a:buFont typeface="Arial" panose="020B0604020202020204" pitchFamily="34" charset="0"/>
                  <a:buChar char="•"/>
                </a:pPr>
                <a:r>
                  <a:rPr lang="en-US" altLang="zh-CN" sz="2000" b="1" dirty="0">
                    <a:solidFill>
                      <a:srgbClr val="404040"/>
                    </a:solidFill>
                    <a:latin typeface="Microsoft YaHei UI" panose="020B0503020204020204" pitchFamily="34" charset="-122"/>
                    <a:ea typeface="Microsoft YaHei UI" panose="020B0503020204020204" pitchFamily="34" charset="-122"/>
                  </a:rPr>
                  <a:t>Moving the vehicle and Collecting Data</a:t>
                </a:r>
                <a:endParaRPr lang="zh-CN" altLang="en-US" sz="2000" b="1" dirty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endParaRPr>
              </a:p>
            </p:txBody>
          </p:sp>
          <p:sp>
            <p:nvSpPr>
              <p:cNvPr id="17" name="矩形 16"/>
              <p:cNvSpPr/>
              <p:nvPr/>
            </p:nvSpPr>
            <p:spPr>
              <a:xfrm>
                <a:off x="638701" y="3480013"/>
                <a:ext cx="2837123" cy="92333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Control method: </a:t>
                </a:r>
              </a:p>
              <a:p>
                <a:r>
                  <a:rPr lang="en-US" altLang="zh-CN" dirty="0" smtClean="0"/>
                  <a:t>Autopilot </a:t>
                </a:r>
                <a:r>
                  <a:rPr lang="en-US" altLang="zh-CN" dirty="0" smtClean="0">
                    <a:sym typeface="Wingdings" panose="05000000000000000000" pitchFamily="2" charset="2"/>
                  </a:rPr>
                  <a:t> PID</a:t>
                </a:r>
                <a:r>
                  <a:rPr lang="en-US" altLang="zh-CN" dirty="0" smtClean="0"/>
                  <a:t> </a:t>
                </a:r>
              </a:p>
              <a:p>
                <a:r>
                  <a:rPr lang="en-US" altLang="zh-CN" dirty="0"/>
                  <a:t>M</a:t>
                </a:r>
                <a:r>
                  <a:rPr lang="en-US" altLang="zh-CN" dirty="0" smtClean="0"/>
                  <a:t>anual control </a:t>
                </a:r>
                <a:r>
                  <a:rPr lang="en-US" altLang="zh-CN" dirty="0" smtClean="0">
                    <a:sym typeface="Wingdings" panose="05000000000000000000" pitchFamily="2" charset="2"/>
                  </a:rPr>
                  <a:t> Keyboard</a:t>
                </a:r>
                <a:endParaRPr lang="zh-CN" altLang="en-US" dirty="0"/>
              </a:p>
            </p:txBody>
          </p:sp>
          <p:sp>
            <p:nvSpPr>
              <p:cNvPr id="18" name="矩形 17"/>
              <p:cNvSpPr/>
              <p:nvPr/>
            </p:nvSpPr>
            <p:spPr>
              <a:xfrm>
                <a:off x="638701" y="4589245"/>
                <a:ext cx="2779415" cy="64633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altLang="zh-CN" dirty="0" smtClean="0"/>
                  <a:t>Data: </a:t>
                </a:r>
              </a:p>
              <a:p>
                <a:r>
                  <a:rPr lang="en-US" altLang="zh-CN" dirty="0" smtClean="0"/>
                  <a:t>RGB-image &amp;</a:t>
                </a:r>
                <a:r>
                  <a:rPr lang="zh-CN" altLang="en-US" dirty="0"/>
                  <a:t> </a:t>
                </a:r>
                <a:r>
                  <a:rPr lang="en-US" altLang="zh-CN" dirty="0" smtClean="0"/>
                  <a:t>Vehicle States</a:t>
                </a:r>
              </a:p>
            </p:txBody>
          </p:sp>
        </p:grpSp>
        <p:grpSp>
          <p:nvGrpSpPr>
            <p:cNvPr id="21" name="组合 20"/>
            <p:cNvGrpSpPr/>
            <p:nvPr/>
          </p:nvGrpSpPr>
          <p:grpSpPr>
            <a:xfrm>
              <a:off x="6050508" y="3480013"/>
              <a:ext cx="5780905" cy="2700203"/>
              <a:chOff x="4864348" y="3500429"/>
              <a:chExt cx="5780905" cy="2700203"/>
            </a:xfrm>
          </p:grpSpPr>
          <p:pic>
            <p:nvPicPr>
              <p:cNvPr id="16" name="图片 15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864348" y="3500429"/>
                <a:ext cx="5780905" cy="2700203"/>
              </a:xfrm>
              <a:prstGeom prst="rect">
                <a:avLst/>
              </a:prstGeom>
            </p:spPr>
          </p:pic>
          <p:sp>
            <p:nvSpPr>
              <p:cNvPr id="19" name="矩形 18"/>
              <p:cNvSpPr/>
              <p:nvPr/>
            </p:nvSpPr>
            <p:spPr>
              <a:xfrm>
                <a:off x="4864348" y="3974839"/>
                <a:ext cx="3797431" cy="2665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4864349" y="5918709"/>
                <a:ext cx="2974016" cy="266509"/>
              </a:xfrm>
              <a:prstGeom prst="rect">
                <a:avLst/>
              </a:prstGeom>
              <a:noFill/>
              <a:ln>
                <a:solidFill>
                  <a:schemeClr val="bg1"/>
                </a:solidFill>
                <a:prstDash val="dash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</p:grpSp>
      <p:grpSp>
        <p:nvGrpSpPr>
          <p:cNvPr id="7" name="组合 6"/>
          <p:cNvGrpSpPr/>
          <p:nvPr/>
        </p:nvGrpSpPr>
        <p:grpSpPr>
          <a:xfrm>
            <a:off x="296653" y="972589"/>
            <a:ext cx="10152983" cy="2237472"/>
            <a:chOff x="296653" y="972589"/>
            <a:chExt cx="10152983" cy="2237472"/>
          </a:xfrm>
        </p:grpSpPr>
        <p:sp>
          <p:nvSpPr>
            <p:cNvPr id="4" name="矩形 3"/>
            <p:cNvSpPr/>
            <p:nvPr/>
          </p:nvSpPr>
          <p:spPr>
            <a:xfrm>
              <a:off x="296653" y="1126848"/>
              <a:ext cx="9357639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342900" lvl="2" indent="-342900">
                <a:buFont typeface="Arial" panose="020B0604020202020204" pitchFamily="34" charset="0"/>
                <a:buChar char="•"/>
              </a:pPr>
              <a:r>
                <a:rPr lang="en-US" altLang="zh-CN" sz="2000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Carla Simulator </a:t>
              </a:r>
            </a:p>
          </p:txBody>
        </p:sp>
        <p:sp>
          <p:nvSpPr>
            <p:cNvPr id="5" name="文本框 4"/>
            <p:cNvSpPr txBox="1"/>
            <p:nvPr/>
          </p:nvSpPr>
          <p:spPr>
            <a:xfrm>
              <a:off x="638701" y="1521748"/>
              <a:ext cx="4133632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Mode: Synchronous or </a:t>
              </a:r>
              <a:r>
                <a:rPr lang="en-US" altLang="zh-CN" b="1" dirty="0" smtClean="0"/>
                <a:t>Asynchronous</a:t>
              </a:r>
            </a:p>
            <a:p>
              <a:r>
                <a:rPr lang="en-US" altLang="zh-CN" dirty="0" smtClean="0"/>
                <a:t>Sensor: </a:t>
              </a:r>
              <a:r>
                <a:rPr lang="en-US" altLang="zh-CN" b="1" dirty="0" smtClean="0"/>
                <a:t>RGB-image</a:t>
              </a:r>
              <a:r>
                <a:rPr lang="zh-CN" altLang="en-US" dirty="0" smtClean="0"/>
                <a:t>，</a:t>
              </a:r>
              <a:r>
                <a:rPr lang="en-US" altLang="zh-CN" dirty="0" smtClean="0"/>
                <a:t>Depth-image</a:t>
              </a:r>
              <a:r>
                <a:rPr lang="zh-CN" altLang="en-US" dirty="0" smtClean="0"/>
                <a:t>，</a:t>
              </a:r>
              <a:r>
                <a:rPr lang="en-US" altLang="zh-CN" dirty="0" smtClean="0"/>
                <a:t>Lidar</a:t>
              </a:r>
            </a:p>
            <a:p>
              <a:r>
                <a:rPr lang="en-US" altLang="zh-CN" dirty="0" smtClean="0"/>
                <a:t>Vehicle: Autopilot or </a:t>
              </a:r>
              <a:r>
                <a:rPr lang="en-US" altLang="zh-CN" b="1" dirty="0" smtClean="0"/>
                <a:t>manual control</a:t>
              </a:r>
            </a:p>
            <a:p>
              <a:r>
                <a:rPr lang="en-US" altLang="zh-CN" dirty="0" smtClean="0"/>
                <a:t>Action</a:t>
              </a:r>
              <a:r>
                <a:rPr lang="zh-CN" altLang="en-US" dirty="0" smtClean="0"/>
                <a:t>：</a:t>
              </a:r>
              <a:r>
                <a:rPr lang="en-US" altLang="zh-CN" b="1" dirty="0" smtClean="0"/>
                <a:t>Steer</a:t>
              </a:r>
              <a:r>
                <a:rPr lang="zh-CN" altLang="en-US" dirty="0" smtClean="0"/>
                <a:t>，</a:t>
              </a:r>
              <a:r>
                <a:rPr lang="en-US" altLang="zh-CN" dirty="0" smtClean="0"/>
                <a:t>throttle</a:t>
              </a:r>
              <a:r>
                <a:rPr lang="zh-CN" altLang="en-US" dirty="0" smtClean="0"/>
                <a:t>，</a:t>
              </a:r>
              <a:r>
                <a:rPr lang="en-US" altLang="zh-CN" dirty="0" smtClean="0"/>
                <a:t>brake</a:t>
              </a:r>
              <a:endParaRPr lang="zh-CN" altLang="en-US" dirty="0"/>
            </a:p>
          </p:txBody>
        </p:sp>
        <p:pic>
          <p:nvPicPr>
            <p:cNvPr id="22" name="图片 21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50508" y="972589"/>
              <a:ext cx="4399128" cy="22374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6837719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92711" y="391952"/>
            <a:ext cx="740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Collecting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data: Autopilot or manual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control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39817" y="1007987"/>
            <a:ext cx="9357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r>
              <a:rPr lang="zh-CN" altLang="en-US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image – action pair </a:t>
            </a:r>
          </a:p>
        </p:txBody>
      </p:sp>
      <p:sp>
        <p:nvSpPr>
          <p:cNvPr id="10" name="矩形 9"/>
          <p:cNvSpPr/>
          <p:nvPr/>
        </p:nvSpPr>
        <p:spPr>
          <a:xfrm>
            <a:off x="523828" y="3777069"/>
            <a:ext cx="2683464" cy="266509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195858" y="1615523"/>
            <a:ext cx="5952304" cy="4714609"/>
            <a:chOff x="195858" y="1615523"/>
            <a:chExt cx="5952304" cy="471460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653" y="2064918"/>
              <a:ext cx="5851509" cy="93479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195858" y="1615523"/>
              <a:ext cx="3309367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Action</a:t>
              </a:r>
              <a:r>
                <a:rPr lang="zh-CN" altLang="en-US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：</a:t>
              </a:r>
              <a:r>
                <a:rPr lang="en-US" altLang="zh-CN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 </a:t>
              </a:r>
              <a:r>
                <a:rPr lang="en-US" altLang="zh-CN" dirty="0" smtClean="0"/>
                <a:t>Fixed throttle</a:t>
              </a:r>
              <a:r>
                <a:rPr lang="zh-CN" altLang="en-US" dirty="0" smtClean="0"/>
                <a:t>，</a:t>
              </a:r>
              <a:r>
                <a:rPr lang="en-US" altLang="zh-CN" dirty="0" smtClean="0"/>
                <a:t>steer</a:t>
              </a:r>
              <a:endParaRPr lang="zh-CN" altLang="en-US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6721" y="3200702"/>
              <a:ext cx="5851441" cy="3129430"/>
            </a:xfrm>
            <a:prstGeom prst="rect">
              <a:avLst/>
            </a:prstGeom>
          </p:spPr>
        </p:pic>
      </p:grpSp>
      <p:sp>
        <p:nvSpPr>
          <p:cNvPr id="12" name="矩形 11"/>
          <p:cNvSpPr/>
          <p:nvPr/>
        </p:nvSpPr>
        <p:spPr>
          <a:xfrm>
            <a:off x="296653" y="5904931"/>
            <a:ext cx="5817544" cy="385909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6659583" y="1112949"/>
            <a:ext cx="5475747" cy="5209737"/>
            <a:chOff x="6659583" y="1112949"/>
            <a:chExt cx="5475747" cy="5209737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584" y="1615523"/>
              <a:ext cx="5475746" cy="2173697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59583" y="3855248"/>
              <a:ext cx="5475747" cy="2467438"/>
            </a:xfrm>
            <a:prstGeom prst="rect">
              <a:avLst/>
            </a:prstGeom>
          </p:spPr>
        </p:pic>
        <p:sp>
          <p:nvSpPr>
            <p:cNvPr id="13" name="矩形 12"/>
            <p:cNvSpPr/>
            <p:nvPr/>
          </p:nvSpPr>
          <p:spPr>
            <a:xfrm>
              <a:off x="6659583" y="1112949"/>
              <a:ext cx="4386585" cy="3693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RGB-image</a:t>
              </a:r>
              <a:r>
                <a:rPr lang="zh-CN" altLang="en-US" b="1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：</a:t>
              </a:r>
              <a:r>
                <a:rPr lang="en-US" altLang="zh-CN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position</a:t>
              </a:r>
              <a:r>
                <a:rPr lang="zh-CN" altLang="en-US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，</a:t>
              </a:r>
              <a:r>
                <a:rPr lang="en-US" altLang="zh-CN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rotation</a:t>
              </a:r>
              <a:r>
                <a:rPr lang="zh-CN" altLang="en-US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，</a:t>
              </a:r>
              <a:r>
                <a:rPr lang="en-US" altLang="zh-CN" dirty="0" smtClean="0">
                  <a:solidFill>
                    <a:srgbClr val="404040"/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size</a:t>
              </a:r>
              <a:endParaRPr lang="zh-CN" altLang="en-US" dirty="0"/>
            </a:p>
          </p:txBody>
        </p:sp>
      </p:grpSp>
      <p:sp>
        <p:nvSpPr>
          <p:cNvPr id="14" name="矩形 13"/>
          <p:cNvSpPr/>
          <p:nvPr/>
        </p:nvSpPr>
        <p:spPr>
          <a:xfrm>
            <a:off x="6906786" y="2101755"/>
            <a:ext cx="4336890" cy="420742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335112" y="4930299"/>
            <a:ext cx="4561277" cy="50555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9306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2392711" y="391952"/>
            <a:ext cx="740657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2. Collecting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data: Autopilot or manual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control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96653" y="1126848"/>
            <a:ext cx="9357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Class</a:t>
            </a:r>
          </a:p>
        </p:txBody>
      </p:sp>
      <p:sp>
        <p:nvSpPr>
          <p:cNvPr id="10" name="矩形 9"/>
          <p:cNvSpPr/>
          <p:nvPr/>
        </p:nvSpPr>
        <p:spPr>
          <a:xfrm>
            <a:off x="523828" y="3777069"/>
            <a:ext cx="2683464" cy="266509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253489" y="5781244"/>
            <a:ext cx="5692407" cy="541441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/>
          <p:cNvSpPr/>
          <p:nvPr/>
        </p:nvSpPr>
        <p:spPr>
          <a:xfrm>
            <a:off x="6884039" y="2246662"/>
            <a:ext cx="4336890" cy="317334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矩形 14"/>
          <p:cNvSpPr/>
          <p:nvPr/>
        </p:nvSpPr>
        <p:spPr>
          <a:xfrm>
            <a:off x="7335112" y="4930299"/>
            <a:ext cx="4561277" cy="505555"/>
          </a:xfrm>
          <a:prstGeom prst="rect">
            <a:avLst/>
          </a:prstGeom>
          <a:noFill/>
          <a:ln>
            <a:solidFill>
              <a:schemeClr val="bg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1" name="组合 20"/>
          <p:cNvGrpSpPr/>
          <p:nvPr/>
        </p:nvGrpSpPr>
        <p:grpSpPr>
          <a:xfrm>
            <a:off x="4668730" y="3956346"/>
            <a:ext cx="3797431" cy="2210379"/>
            <a:chOff x="4864348" y="3974839"/>
            <a:chExt cx="3797431" cy="2210379"/>
          </a:xfrm>
        </p:grpSpPr>
        <p:sp>
          <p:nvSpPr>
            <p:cNvPr id="19" name="矩形 18"/>
            <p:cNvSpPr/>
            <p:nvPr/>
          </p:nvSpPr>
          <p:spPr>
            <a:xfrm>
              <a:off x="4864348" y="3974839"/>
              <a:ext cx="3797431" cy="266509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矩形 19"/>
            <p:cNvSpPr/>
            <p:nvPr/>
          </p:nvSpPr>
          <p:spPr>
            <a:xfrm>
              <a:off x="4864349" y="5918709"/>
              <a:ext cx="2974016" cy="266509"/>
            </a:xfrm>
            <a:prstGeom prst="rect">
              <a:avLst/>
            </a:prstGeom>
            <a:noFill/>
            <a:ln>
              <a:solidFill>
                <a:schemeClr val="bg1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4368" y="1578744"/>
            <a:ext cx="5040856" cy="4755203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2282" y="1128295"/>
            <a:ext cx="4491213" cy="5194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1873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>
            <a:off x="3071871" y="391952"/>
            <a:ext cx="5956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Training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Model: Supervise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46444" y="1126847"/>
            <a:ext cx="9357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Preprocess data</a:t>
            </a:r>
            <a:r>
              <a:rPr lang="zh-CN" altLang="en-US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292" y="1896289"/>
            <a:ext cx="5210021" cy="2922657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411683" y="1526957"/>
            <a:ext cx="242136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RGB-Image: </a:t>
            </a: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x_train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411683" y="4908645"/>
            <a:ext cx="296626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Resize;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RGB-image to gray-image;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Crop;</a:t>
            </a:r>
          </a:p>
          <a:p>
            <a:pPr marL="342900" indent="-342900">
              <a:buFont typeface="+mj-ea"/>
              <a:buAutoNum type="circleNumDbPlain"/>
            </a:pPr>
            <a:r>
              <a:rPr lang="en-US" altLang="zh-CN" dirty="0" smtClean="0"/>
              <a:t>Distribution;</a:t>
            </a:r>
            <a:endParaRPr lang="en-US" altLang="zh-CN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099" y="4876800"/>
            <a:ext cx="3001601" cy="1455761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7105911" y="1126847"/>
            <a:ext cx="27147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Vehicle States: </a:t>
            </a: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y_label</a:t>
            </a:r>
            <a:endParaRPr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94509" y="1496180"/>
            <a:ext cx="3500788" cy="30667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7235638" y="3926006"/>
            <a:ext cx="602726" cy="636896"/>
          </a:xfrm>
          <a:prstGeom prst="rect">
            <a:avLst/>
          </a:prstGeom>
          <a:noFill/>
          <a:ln w="19050">
            <a:solidFill>
              <a:srgbClr val="FFC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7879493" y="3882788"/>
            <a:ext cx="222728" cy="636896"/>
          </a:xfrm>
          <a:prstGeom prst="rect">
            <a:avLst/>
          </a:prstGeom>
          <a:noFill/>
          <a:ln w="190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/>
        </p:nvSpPr>
        <p:spPr>
          <a:xfrm>
            <a:off x="8143350" y="3926006"/>
            <a:ext cx="1180210" cy="593678"/>
          </a:xfrm>
          <a:prstGeom prst="rect">
            <a:avLst/>
          </a:prstGeom>
          <a:noFill/>
          <a:ln w="19050">
            <a:solidFill>
              <a:srgbClr val="7030A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15" name="直接箭头连接符 14"/>
          <p:cNvCxnSpPr/>
          <p:nvPr/>
        </p:nvCxnSpPr>
        <p:spPr>
          <a:xfrm>
            <a:off x="7501719" y="4562902"/>
            <a:ext cx="0" cy="181970"/>
          </a:xfrm>
          <a:prstGeom prst="straightConnector1">
            <a:avLst/>
          </a:prstGeom>
          <a:ln w="12700">
            <a:solidFill>
              <a:srgbClr val="FFC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6931855" y="4636976"/>
            <a:ext cx="12276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Timestamp</a:t>
            </a:r>
            <a:endParaRPr lang="zh-CN" altLang="en-US" dirty="0"/>
          </a:p>
        </p:txBody>
      </p:sp>
      <p:cxnSp>
        <p:nvCxnSpPr>
          <p:cNvPr id="19" name="直接箭头连接符 18"/>
          <p:cNvCxnSpPr/>
          <p:nvPr/>
        </p:nvCxnSpPr>
        <p:spPr>
          <a:xfrm>
            <a:off x="8102221" y="4562902"/>
            <a:ext cx="0" cy="63689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435296" y="5181263"/>
            <a:ext cx="14809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b="1" dirty="0" err="1" smtClean="0"/>
              <a:t>Y_label</a:t>
            </a:r>
            <a:r>
              <a:rPr lang="en-US" altLang="zh-CN" b="1" dirty="0" smtClean="0"/>
              <a:t>: steer</a:t>
            </a:r>
            <a:endParaRPr lang="zh-CN" altLang="en-US" b="1" dirty="0"/>
          </a:p>
        </p:txBody>
      </p:sp>
      <p:cxnSp>
        <p:nvCxnSpPr>
          <p:cNvPr id="22" name="直接箭头连接符 21"/>
          <p:cNvCxnSpPr/>
          <p:nvPr/>
        </p:nvCxnSpPr>
        <p:spPr>
          <a:xfrm>
            <a:off x="9214513" y="4590197"/>
            <a:ext cx="0" cy="1191904"/>
          </a:xfrm>
          <a:prstGeom prst="straightConnector1">
            <a:avLst/>
          </a:prstGeom>
          <a:ln w="12700">
            <a:solidFill>
              <a:srgbClr val="7030A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本框 23"/>
          <p:cNvSpPr txBox="1"/>
          <p:nvPr/>
        </p:nvSpPr>
        <p:spPr>
          <a:xfrm>
            <a:off x="8779600" y="5725550"/>
            <a:ext cx="9358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Throttle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4835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071871" y="391952"/>
            <a:ext cx="595688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 Training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Model: Supervise </a:t>
            </a:r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46444" y="1126847"/>
            <a:ext cx="93576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2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Training 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01618" y="2181849"/>
            <a:ext cx="1839024" cy="1400966"/>
            <a:chOff x="1582016" y="2118361"/>
            <a:chExt cx="1839024" cy="1400966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82016" y="2487693"/>
              <a:ext cx="1839024" cy="1031634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2030084" y="2118361"/>
              <a:ext cx="9428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X inputs</a:t>
              </a:r>
              <a:endParaRPr lang="zh-CN" altLang="en-US" dirty="0"/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2778200" y="2026705"/>
            <a:ext cx="4714752" cy="2080585"/>
            <a:chOff x="5021218" y="2566032"/>
            <a:chExt cx="4714752" cy="208058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27010" y="2935364"/>
              <a:ext cx="4503760" cy="1711253"/>
            </a:xfrm>
            <a:prstGeom prst="rect">
              <a:avLst/>
            </a:prstGeom>
          </p:spPr>
        </p:pic>
        <p:sp>
          <p:nvSpPr>
            <p:cNvPr id="8" name="文本框 7"/>
            <p:cNvSpPr txBox="1"/>
            <p:nvPr/>
          </p:nvSpPr>
          <p:spPr>
            <a:xfrm>
              <a:off x="5021218" y="2566032"/>
              <a:ext cx="471475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Model: </a:t>
              </a:r>
              <a:r>
                <a:rPr lang="en-US" altLang="zh-CN" dirty="0" err="1" smtClean="0"/>
                <a:t>CNN+BatchNormalization+Fully</a:t>
              </a:r>
              <a:r>
                <a:rPr lang="en-US" altLang="zh-CN" dirty="0" err="1"/>
                <a:t>_</a:t>
              </a:r>
              <a:r>
                <a:rPr lang="en-US" altLang="zh-CN" dirty="0" err="1" smtClean="0"/>
                <a:t>connect</a:t>
              </a:r>
              <a:endParaRPr lang="zh-CN" altLang="en-US" dirty="0"/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31102" y="3221456"/>
            <a:ext cx="3667907" cy="885834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459" y="2188497"/>
            <a:ext cx="877060" cy="768313"/>
          </a:xfrm>
          <a:prstGeom prst="rect">
            <a:avLst/>
          </a:prstGeom>
        </p:spPr>
      </p:pic>
      <p:sp>
        <p:nvSpPr>
          <p:cNvPr id="16" name="右箭头 15"/>
          <p:cNvSpPr/>
          <p:nvPr/>
        </p:nvSpPr>
        <p:spPr>
          <a:xfrm>
            <a:off x="2466338" y="2945676"/>
            <a:ext cx="291957" cy="611973"/>
          </a:xfrm>
          <a:prstGeom prst="rightArrow">
            <a:avLst/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肘形连接符 21"/>
          <p:cNvCxnSpPr/>
          <p:nvPr/>
        </p:nvCxnSpPr>
        <p:spPr>
          <a:xfrm flipV="1">
            <a:off x="7492952" y="1800187"/>
            <a:ext cx="3514044" cy="1064525"/>
          </a:xfrm>
          <a:prstGeom prst="bentConnector3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箭头连接符 23"/>
          <p:cNvCxnSpPr/>
          <p:nvPr/>
        </p:nvCxnSpPr>
        <p:spPr>
          <a:xfrm>
            <a:off x="11002446" y="1803933"/>
            <a:ext cx="40944" cy="160214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9955" y="4371936"/>
            <a:ext cx="2890200" cy="1546643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8162243" y="1378310"/>
            <a:ext cx="14221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Loss function</a:t>
            </a:r>
            <a:endParaRPr lang="zh-CN" altLang="en-US" dirty="0"/>
          </a:p>
        </p:txBody>
      </p:sp>
      <p:cxnSp>
        <p:nvCxnSpPr>
          <p:cNvPr id="28" name="直接箭头连接符 27"/>
          <p:cNvCxnSpPr/>
          <p:nvPr/>
        </p:nvCxnSpPr>
        <p:spPr>
          <a:xfrm>
            <a:off x="10128989" y="2993563"/>
            <a:ext cx="0" cy="513912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541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2119</TotalTime>
  <Words>684</Words>
  <Application>Microsoft Office PowerPoint</Application>
  <PresentationFormat>宽屏</PresentationFormat>
  <Paragraphs>122</Paragraphs>
  <Slides>12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Microsoft YaHei UI</vt:lpstr>
      <vt:lpstr>等线</vt:lpstr>
      <vt:lpstr>等线 Light</vt:lpstr>
      <vt:lpstr>宋体</vt:lpstr>
      <vt:lpstr>Arial</vt:lpstr>
      <vt:lpstr>Calibri</vt:lpstr>
      <vt:lpstr>Calibri Light</vt:lpstr>
      <vt:lpstr>Times New Roman</vt:lpstr>
      <vt:lpstr>Wingdings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Yandong</dc:creator>
  <cp:lastModifiedBy>Liu Yandong</cp:lastModifiedBy>
  <cp:revision>99</cp:revision>
  <dcterms:created xsi:type="dcterms:W3CDTF">2020-09-27T06:06:02Z</dcterms:created>
  <dcterms:modified xsi:type="dcterms:W3CDTF">2020-10-21T18:30:52Z</dcterms:modified>
</cp:coreProperties>
</file>